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631" r:id="rId3"/>
    <p:sldId id="562" r:id="rId4"/>
    <p:sldId id="574" r:id="rId5"/>
    <p:sldId id="398" r:id="rId6"/>
    <p:sldId id="352" r:id="rId7"/>
    <p:sldId id="306" r:id="rId8"/>
    <p:sldId id="598" r:id="rId9"/>
    <p:sldId id="604" r:id="rId10"/>
    <p:sldId id="605" r:id="rId11"/>
    <p:sldId id="606" r:id="rId12"/>
    <p:sldId id="601" r:id="rId13"/>
    <p:sldId id="602" r:id="rId14"/>
    <p:sldId id="603" r:id="rId15"/>
    <p:sldId id="3639" r:id="rId16"/>
    <p:sldId id="3621" r:id="rId17"/>
    <p:sldId id="3638" r:id="rId18"/>
    <p:sldId id="3622" r:id="rId19"/>
    <p:sldId id="3637" r:id="rId20"/>
    <p:sldId id="3624" r:id="rId21"/>
    <p:sldId id="500" r:id="rId22"/>
    <p:sldId id="3633" r:id="rId23"/>
    <p:sldId id="265" r:id="rId24"/>
    <p:sldId id="277" r:id="rId25"/>
    <p:sldId id="276" r:id="rId26"/>
    <p:sldId id="27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700"/>
    <a:srgbClr val="C0C0C0"/>
    <a:srgbClr val="CD7F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>
      <p:cViewPr varScale="1">
        <p:scale>
          <a:sx n="74" d="100"/>
          <a:sy n="74" d="100"/>
        </p:scale>
        <p:origin x="54" y="465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11/12/2022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11/12/2022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2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format….</a:t>
            </a:r>
          </a:p>
          <a:p>
            <a:endParaRPr lang="en-US" dirty="0"/>
          </a:p>
          <a:p>
            <a:r>
              <a:rPr lang="en-US" dirty="0"/>
              <a:t>Share this if you’re doing a Train The Trainer, or else keep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4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if training the trainer.  Else, keep it hidden.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The Hack is a community driven collection of challenge-based hacks on the Microsoft platform.</a:t>
            </a:r>
          </a:p>
          <a:p>
            <a:endParaRPr lang="en-US" dirty="0"/>
          </a:p>
          <a:p>
            <a:r>
              <a:rPr lang="en-US" dirty="0"/>
              <a:t>We have a collection of over 40+ hacks to choose from.</a:t>
            </a:r>
          </a:p>
          <a:p>
            <a:endParaRPr lang="en-US" dirty="0"/>
          </a:p>
          <a:p>
            <a:r>
              <a:rPr lang="en-US" dirty="0"/>
              <a:t>We’ll share the content details with you after today’s hack.</a:t>
            </a:r>
          </a:p>
          <a:p>
            <a:endParaRPr lang="en-US" dirty="0"/>
          </a:p>
          <a:p>
            <a:r>
              <a:rPr lang="en-US" dirty="0"/>
              <a:t>If you enjoy this event, please share the content with your peers and of course… </a:t>
            </a:r>
          </a:p>
          <a:p>
            <a:endParaRPr lang="en-US" dirty="0"/>
          </a:p>
          <a:p>
            <a:r>
              <a:rPr lang="en-US" dirty="0"/>
              <a:t>Deliver it to your CUSTOMERS!!!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2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“hands-on” exercise where you will work in groups of 4-5 people to solve technical challenges.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is achieved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Demo: Show an already created event Teams site inside of the Teams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958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you’re hosting a virtual event or have remote attendees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25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0411437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671665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391731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905024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761783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6253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11/12/2022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11/12/2022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4191000"/>
            <a:ext cx="12192000" cy="1676400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CD7F32"/>
                </a:solidFill>
              </a:rPr>
              <a:t>Bronze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C0C0C0"/>
                </a:solidFill>
              </a:rPr>
              <a:t>Silver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FFD700"/>
                </a:solidFill>
              </a:rPr>
              <a:t>Gold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Using Synapse and Databricks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Together with Delta Lake</a:t>
            </a: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F46D821-C5DD-7EB2-BA6F-4B43F0ADC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7" y="1295400"/>
            <a:ext cx="10306125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E0F9A-B3FA-46C6-820B-A5541798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305973"/>
            <a:ext cx="10796588" cy="3490913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6DFA5-0BE6-4A76-B921-1B97BBF93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4"/>
          <a:stretch/>
        </p:blipFill>
        <p:spPr>
          <a:xfrm>
            <a:off x="4188759" y="3405587"/>
            <a:ext cx="7303154" cy="239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3DAAA-9D2C-47F9-9EA9-574268597A33}"/>
              </a:ext>
            </a:extLst>
          </p:cNvPr>
          <p:cNvSpPr/>
          <p:nvPr/>
        </p:nvSpPr>
        <p:spPr>
          <a:xfrm>
            <a:off x="6359025" y="4587424"/>
            <a:ext cx="3677264" cy="21729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 Guide and Challenges are posted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B632A8-4AB7-4268-A73C-6F445DDDCA5C}"/>
              </a:ext>
            </a:extLst>
          </p:cNvPr>
          <p:cNvSpPr/>
          <p:nvPr/>
        </p:nvSpPr>
        <p:spPr>
          <a:xfrm rot="14366680">
            <a:off x="6269147" y="3592012"/>
            <a:ext cx="1330074" cy="5506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3C115B-C3DD-4902-A9FB-22A6ED487863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1EE5771-E86A-4306-05DF-8531E3A286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6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F03CF-70F4-4E47-A448-F31AAAA9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2310736"/>
            <a:ext cx="107823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6E299-E9D5-4B6E-A9BC-6F64D9D38593}"/>
              </a:ext>
            </a:extLst>
          </p:cNvPr>
          <p:cNvSpPr/>
          <p:nvPr/>
        </p:nvSpPr>
        <p:spPr>
          <a:xfrm>
            <a:off x="6453617" y="4620921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solved them), code snippets, and links you learn along the way HERE with everyone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DE635-79B5-4325-89A3-B86F0059D43C}"/>
              </a:ext>
            </a:extLst>
          </p:cNvPr>
          <p:cNvSpPr/>
          <p:nvPr/>
        </p:nvSpPr>
        <p:spPr>
          <a:xfrm rot="13961495">
            <a:off x="7107695" y="3568397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AF7D80-FA6E-4879-9CA4-FFF591735151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BCAA89C-11B2-C99D-7EE0-C004A26B73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3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FE99B-AAB1-407B-8A0C-0B57620D7458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channel for coaches to discuss event logistics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(students won’t see this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13460-BE82-46DA-8F92-3E386DDEF1D0}"/>
              </a:ext>
            </a:extLst>
          </p:cNvPr>
          <p:cNvSpPr/>
          <p:nvPr/>
        </p:nvSpPr>
        <p:spPr>
          <a:xfrm rot="10800000">
            <a:off x="2800584" y="4181976"/>
            <a:ext cx="1817135" cy="595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4E15C0-94FE-41C7-A6C1-8F806511557A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64EADA74-5B29-FAB8-B8FA-5A40A110A2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870AF-CCF8-49F8-8A84-3A5ADEBF2FAF}"/>
              </a:ext>
            </a:extLst>
          </p:cNvPr>
          <p:cNvSpPr/>
          <p:nvPr/>
        </p:nvSpPr>
        <p:spPr>
          <a:xfrm>
            <a:off x="5025903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coaches in the Feedback channel.  This will help them improve the event as it progresses and make the next one even better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8BB0B-70EB-419C-B056-BF9C4FDBA9B9}"/>
              </a:ext>
            </a:extLst>
          </p:cNvPr>
          <p:cNvSpPr/>
          <p:nvPr/>
        </p:nvSpPr>
        <p:spPr>
          <a:xfrm rot="10800000">
            <a:off x="2697480" y="4521681"/>
            <a:ext cx="1953043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99499-0F2D-4DFA-B8C2-1C92C8D626B1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3C539BE7-AE86-B769-9EC7-165F0639DD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6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7CF9-A40A-4818-955A-92EC2F48B881}"/>
              </a:ext>
            </a:extLst>
          </p:cNvPr>
          <p:cNvSpPr/>
          <p:nvPr/>
        </p:nvSpPr>
        <p:spPr>
          <a:xfrm>
            <a:off x="5182136" y="369122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085563-B6EC-4EA4-AD96-BFC6EB7B249C}"/>
              </a:ext>
            </a:extLst>
          </p:cNvPr>
          <p:cNvSpPr/>
          <p:nvPr/>
        </p:nvSpPr>
        <p:spPr>
          <a:xfrm rot="10800000">
            <a:off x="3780299" y="4965747"/>
            <a:ext cx="1200629" cy="5957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1EE900-40CA-47FE-9E06-15E9648C2EBC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95FF2EE-61AE-0041-7EB6-A4E2095108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67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560" y="1828800"/>
            <a:ext cx="1051560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Segoe UI Light" panose="020B0502040204020203" pitchFamily="34" charset="0"/>
              </a:rPr>
              <a:t>Everyone expected to be joined to their squad’s “party line” </a:t>
            </a:r>
            <a:br>
              <a:rPr lang="en-US" sz="2400" dirty="0">
                <a:cs typeface="Segoe UI Light" panose="020B0502040204020203" pitchFamily="34" charset="0"/>
              </a:rPr>
            </a:br>
            <a:r>
              <a:rPr lang="en-US" sz="2400" dirty="0">
                <a:cs typeface="Segoe UI Light" panose="020B0502040204020203" pitchFamily="34" charset="0"/>
              </a:rPr>
              <a:t>throughout the event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Mics on at all time (kids, significant others, &amp; pet noises okay, but please mute the toilet flushes </a:t>
            </a:r>
            <a:r>
              <a:rPr lang="en-US" sz="2400" dirty="0">
                <a:cs typeface="Segoe UI Light" panose="020B0502040204020203" pitchFamily="34" charset="0"/>
                <a:sym typeface="Wingdings" panose="05000000000000000000" pitchFamily="2" charset="2"/>
              </a:rPr>
              <a:t>)</a:t>
            </a:r>
            <a:endParaRPr lang="en-US" sz="2400" dirty="0">
              <a:cs typeface="Segoe UI Light" panose="020B0502040204020203" pitchFamily="34" charset="0"/>
            </a:endParaRPr>
          </a:p>
          <a:p>
            <a:r>
              <a:rPr lang="en-US" sz="2400" dirty="0">
                <a:cs typeface="Segoe UI Light" panose="020B0502040204020203" pitchFamily="34" charset="0"/>
              </a:rPr>
              <a:t>Coaches should keep cameras on. Students optional, but preferred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Coaches will designate a “driver” for each challenge to lead by sharing their screen.  Students should take turns driving (or backseat driving)!</a:t>
            </a:r>
          </a:p>
          <a:p>
            <a:r>
              <a:rPr lang="en-US" sz="2400" dirty="0">
                <a:cs typeface="Segoe UI Light" panose="020B0502040204020203" pitchFamily="34" charset="0"/>
              </a:rPr>
              <a:t>Coaches will set break times throughout the day.  Use them and walk away from your screen!</a:t>
            </a:r>
            <a:endParaRPr lang="en-US" sz="2400" dirty="0">
              <a:cs typeface="Calibri"/>
            </a:endParaRPr>
          </a:p>
          <a:p>
            <a:pPr lvl="1"/>
            <a:endParaRPr lang="en-US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srgbClr val="92D050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Hacking Remotely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  <a:t>Expectations, Tips, &amp; Tricks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0060504-6477-2B64-7F04-050F4DCCB5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68234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</a:t>
            </a:r>
            <a:br>
              <a:rPr lang="en-US" dirty="0"/>
            </a:br>
            <a:r>
              <a:rPr lang="en-US" dirty="0"/>
              <a:t>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B1438C4B-BC7C-4C41-8117-2A2A2F66F6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FAD959A-E08C-443A-B015-2199B85AD2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26504"/>
            <a:ext cx="1828800" cy="182880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9D5F3660-4C67-21FF-6380-C5C1F771C9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867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</a:t>
            </a:r>
            <a:br>
              <a:rPr lang="en-US" dirty="0"/>
            </a:br>
            <a:r>
              <a:rPr lang="en-US" dirty="0"/>
              <a:t>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5410199" y="3159480"/>
            <a:ext cx="6629401" cy="199435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Move quickly or take it slow. 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But stay together with your squad!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Your coach is there to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1878167"/>
            <a:ext cx="10996638" cy="1071062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Coaches will review results for each challenge when all squad </a:t>
            </a: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members have completed the challenge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269239" y="5389868"/>
            <a:ext cx="11701906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There WILL be more challenges than you can complete in our allotted time!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Light"/>
                <a:ea typeface="+mn-ea"/>
                <a:cs typeface="+mn-cs"/>
              </a:rPr>
              <a:t>These are takeaways for follow up at home or with customers!</a:t>
            </a:r>
          </a:p>
        </p:txBody>
      </p:sp>
      <p:pic>
        <p:nvPicPr>
          <p:cNvPr id="16" name="Picture 15" descr="Half face clock on a wall">
            <a:extLst>
              <a:ext uri="{FF2B5EF4-FFF2-40B4-BE49-F238E27FC236}">
                <a16:creationId xmlns:a16="http://schemas.microsoft.com/office/drawing/2014/main" id="{C66C4AE4-FC91-484C-AD86-B10FA03813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6" y="2954622"/>
            <a:ext cx="3340737" cy="240407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7101C55-11F4-96C5-A094-0CB63A15829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62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coach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coach,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847B1C27-592D-FEBE-C0EA-6909787A13D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6930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</a:t>
            </a:r>
            <a:br>
              <a:rPr lang="en-US" dirty="0"/>
            </a:br>
            <a:r>
              <a:rPr lang="en-US" dirty="0"/>
              <a:t>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pic>
        <p:nvPicPr>
          <p:cNvPr id="11" name="Picture 10" descr="Work tools and supplies">
            <a:extLst>
              <a:ext uri="{FF2B5EF4-FFF2-40B4-BE49-F238E27FC236}">
                <a16:creationId xmlns:a16="http://schemas.microsoft.com/office/drawing/2014/main" id="{BB5A04E4-E2D0-4F0A-89F9-04F056FB55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2" y="3651177"/>
            <a:ext cx="4177903" cy="2785269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3BF91A8-1968-EA49-612A-A6B1E6994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 b="24380"/>
          <a:stretch/>
        </p:blipFill>
        <p:spPr>
          <a:xfrm>
            <a:off x="2541730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116898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700" dirty="0">
                <a:solidFill>
                  <a:srgbClr val="92D050"/>
                </a:solidFill>
                <a:latin typeface="+mj-lt"/>
                <a:cs typeface="Segoe UI" panose="020B0502040204020203" pitchFamily="34" charset="0"/>
              </a:rPr>
              <a:t>Welcome &amp; Intros</a:t>
            </a:r>
          </a:p>
          <a:p>
            <a:pPr marL="0" indent="0" algn="ctr">
              <a:buNone/>
            </a:pPr>
            <a:r>
              <a:rPr lang="en-US" sz="2600" dirty="0"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Your Coaches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228600" y="4551962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Jack Bender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576943" y="5075182"/>
            <a:ext cx="333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</a:rPr>
              <a:t>Cloud Solution Architect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Squad 1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8109858" y="457771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latin typeface="+mj-lt"/>
                <a:cs typeface="Segoe UI" panose="020B0502040204020203" pitchFamily="34" charset="0"/>
              </a:rPr>
              <a:t>Farhan Arif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8458201" y="5100935"/>
            <a:ext cx="3338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</a:rPr>
              <a:t>Cloud Solution Architect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nsolas" panose="020B0609020204030204" pitchFamily="49" charset="0"/>
              </a:rPr>
              <a:t>Squad 2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9B55A37-9948-4CE6-840B-AFAF3359F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74" y="3429000"/>
            <a:ext cx="4191000" cy="28384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AB2F2E8C-D2D9-6BF7-929C-37F3F688FE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940" y="366598"/>
            <a:ext cx="6677062" cy="164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8679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</a:t>
            </a:r>
            <a:br>
              <a:rPr lang="en-US" dirty="0"/>
            </a:br>
            <a:r>
              <a:rPr lang="en-US" dirty="0"/>
              <a:t>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4708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u="none" strike="noStrike" kern="1200" cap="none" spc="0" normalizeH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solidFill>
                  <a:schemeClr val="tx1"/>
                </a:soli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DA823039-64A0-C522-F56B-C25877341C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012859"/>
          </a:xfrm>
        </p:spPr>
        <p:txBody>
          <a:bodyPr/>
          <a:lstStyle/>
          <a:p>
            <a:r>
              <a:rPr lang="en-US" sz="6600" dirty="0"/>
              <a:t>And now death by</a:t>
            </a:r>
            <a:br>
              <a:rPr lang="en-US" sz="6600" dirty="0"/>
            </a:br>
            <a:r>
              <a:rPr lang="en-US" sz="6600" dirty="0"/>
              <a:t>Power Point… </a:t>
            </a:r>
            <a:endParaRPr lang="en-US" sz="6600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622256"/>
          </a:xfrm>
        </p:spPr>
        <p:txBody>
          <a:bodyPr/>
          <a:lstStyle/>
          <a:p>
            <a:r>
              <a:rPr lang="en-US" sz="6600" dirty="0"/>
              <a:t>And now death by</a:t>
            </a:r>
            <a:br>
              <a:rPr lang="en-US" sz="6600" dirty="0"/>
            </a:br>
            <a:r>
              <a:rPr lang="en-US" sz="6600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Scenario</a:t>
            </a:r>
          </a:p>
          <a:p>
            <a:r>
              <a:rPr lang="en-US" dirty="0"/>
              <a:t>Be able to setup an environment to utilize a three-tiered data lake architecture</a:t>
            </a:r>
          </a:p>
          <a:p>
            <a:r>
              <a:rPr lang="en-US" dirty="0"/>
              <a:t>Copy and Merge data from the </a:t>
            </a:r>
            <a:r>
              <a:rPr lang="en-US" dirty="0" err="1"/>
              <a:t>AdventureWorks</a:t>
            </a:r>
            <a:r>
              <a:rPr lang="en-US" dirty="0"/>
              <a:t> and </a:t>
            </a:r>
            <a:r>
              <a:rPr lang="en-US" dirty="0" err="1"/>
              <a:t>WideWorldImporters</a:t>
            </a:r>
            <a:r>
              <a:rPr lang="en-US" dirty="0"/>
              <a:t> databases. </a:t>
            </a:r>
          </a:p>
          <a:p>
            <a:r>
              <a:rPr lang="en-US" dirty="0"/>
              <a:t>Use Delta Lake Technology in at least one tier of the data lake architecture.</a:t>
            </a:r>
          </a:p>
          <a:p>
            <a:r>
              <a:rPr lang="en-US" dirty="0"/>
              <a:t>Be able to showcase how both Synapse and Databricks can interact with the data at each tier.  Compare and contrast the technologies.</a:t>
            </a:r>
          </a:p>
          <a:p>
            <a:r>
              <a:rPr lang="en-US" dirty="0"/>
              <a:t>Utilize System Managed Identities and Key Vault for all connections</a:t>
            </a:r>
          </a:p>
          <a:p>
            <a:r>
              <a:rPr lang="en-US" dirty="0"/>
              <a:t>Visualize the results in Power BI.</a:t>
            </a:r>
          </a:p>
        </p:txBody>
      </p:sp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Overview</a:t>
            </a:r>
          </a:p>
          <a:p>
            <a:r>
              <a:rPr lang="en-US" b="1" dirty="0"/>
              <a:t>Challenge 1:  Building out the Bronze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Standup and configure the Synapse and Databricks Environments.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Agree on and begin to 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-apple-system"/>
              </a:rPr>
              <a:t>implment</a:t>
            </a:r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 the three-tiered architecture.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Hydrate the Bronze Data Lake.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Ensure no connection details are stored on the Linked Service or in Notebooks.</a:t>
            </a:r>
          </a:p>
          <a:p>
            <a:r>
              <a:rPr lang="en-US" b="1" dirty="0"/>
              <a:t>Challenge 2:  Striving for Silver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Move the data from the Bronze Layer to the Silver Layer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Apply Delta Format to the Silver Layer</a:t>
            </a:r>
          </a:p>
          <a:p>
            <a:r>
              <a:rPr lang="en-US" b="1" dirty="0"/>
              <a:t>Challenge 3:  Go for the Gold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Take data from the Silver Layer and make it business analyst ready.</a:t>
            </a:r>
            <a:endParaRPr lang="en-US" dirty="0"/>
          </a:p>
          <a:p>
            <a:r>
              <a:rPr lang="en-US" b="1" dirty="0"/>
              <a:t>Challenge 4:  Visualize the Results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Create Power BI Assets to showcase your results</a:t>
            </a:r>
            <a:r>
              <a:rPr lang="en-US" dirty="0"/>
              <a:t>.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27456A1F-5EAC-5D56-5862-9ADAF217D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660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Suggested Agenda</a:t>
            </a:r>
          </a:p>
          <a:p>
            <a:r>
              <a:rPr lang="en-US" b="1" dirty="0"/>
              <a:t>Day 1 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1 - Building Out the Bronze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2 - Standardizing on Silver</a:t>
            </a:r>
          </a:p>
          <a:p>
            <a:r>
              <a:rPr lang="en-US" b="1" dirty="0"/>
              <a:t>Day 2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2 - Standardizing on Silver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3 - Go for the Gold</a:t>
            </a:r>
          </a:p>
          <a:p>
            <a:r>
              <a:rPr lang="en-US" b="1" dirty="0"/>
              <a:t>Day 3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3 - Go for the Gold</a:t>
            </a:r>
          </a:p>
          <a:p>
            <a:pPr lvl="1"/>
            <a:r>
              <a:rPr lang="en-US" b="0" i="0" dirty="0">
                <a:solidFill>
                  <a:srgbClr val="C9D1D9"/>
                </a:solidFill>
                <a:effectLst/>
                <a:latin typeface="-apple-system"/>
              </a:rPr>
              <a:t>Challenge 4 - Visualize the Results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94B82F6A-F4BC-DC07-9CAF-DA0736D15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976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Team Interaction</a:t>
            </a:r>
          </a:p>
          <a:p>
            <a:r>
              <a:rPr lang="en-US" b="1" dirty="0"/>
              <a:t>2 Teams</a:t>
            </a:r>
          </a:p>
          <a:p>
            <a:pPr lvl="1"/>
            <a:r>
              <a:rPr lang="en-US" b="1" dirty="0"/>
              <a:t>Squad 1 – Steve DeMarco, Mark Badger, Saswata Sengupta, Ali Asgar Juzer</a:t>
            </a:r>
          </a:p>
          <a:p>
            <a:pPr lvl="1"/>
            <a:r>
              <a:rPr lang="en-US" b="1" dirty="0"/>
              <a:t>Squad 2 – Milind Modi, James Xu, Rodney Elmore, Jordan Bean</a:t>
            </a:r>
          </a:p>
          <a:p>
            <a:r>
              <a:rPr lang="en-US" b="1" dirty="0"/>
              <a:t>Please utilize your Teams channel for your squad collaboration</a:t>
            </a:r>
          </a:p>
          <a:p>
            <a:r>
              <a:rPr lang="en-US" b="1" dirty="0"/>
              <a:t>Use the Meet button within your channel to collaborate together.</a:t>
            </a:r>
          </a:p>
          <a:p>
            <a:pPr lvl="1"/>
            <a:r>
              <a:rPr lang="en-US" b="1" dirty="0"/>
              <a:t>Share screens, chat as needed, etc.</a:t>
            </a:r>
          </a:p>
          <a:p>
            <a:pPr lvl="1"/>
            <a:r>
              <a:rPr lang="en-US" b="1" dirty="0"/>
              <a:t>Video is optional</a:t>
            </a:r>
          </a:p>
          <a:p>
            <a:pPr lvl="1"/>
            <a:r>
              <a:rPr lang="en-US" b="1" dirty="0"/>
              <a:t>Only mute when necessary… family background noise is part of life these days</a:t>
            </a: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B7074337-E89C-3A12-4BCB-D2F5FCF81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57200"/>
            <a:ext cx="10896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dirty="0">
                <a:solidFill>
                  <a:srgbClr val="CD7F32"/>
                </a:solidFill>
              </a:rPr>
              <a:t>Bronze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C0C0C0"/>
                </a:solidFill>
              </a:rPr>
              <a:t>Silver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FFD700"/>
                </a:solidFill>
              </a:rPr>
              <a:t>Gold</a:t>
            </a:r>
            <a:br>
              <a:rPr lang="en-US" sz="4000" dirty="0"/>
            </a:br>
            <a:r>
              <a:rPr lang="en-US" sz="4000" dirty="0">
                <a:solidFill>
                  <a:schemeClr val="tx1"/>
                </a:solidFill>
              </a:rPr>
              <a:t>Using Synapse and Databricks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2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“What the Hack” is a challenge-based hackathon format</a:t>
            </a:r>
          </a:p>
          <a:p>
            <a:r>
              <a:rPr lang="en-US" dirty="0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Challenges are not step-by-step labs. 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work in squads of 3 to 5 people to solve the challenges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“learn from” and “share with” each other.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provide technical guidance, but not answers to the squads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may provide lectures &amp; demos to setup challenges &amp; review solutions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What the Hack can be hosted in-person or virtually via Microsoft Teams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819404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ea typeface="+mj-ea"/>
                <a:cs typeface="Segoe UI" panose="020B0502040204020203" pitchFamily="34" charset="0"/>
              </a:rPr>
              <a:t>What Is What The Hack ?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DB80B153-7631-9356-6910-3B49837DEE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2F1-A259-4347-AD95-BD441A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871"/>
            <a:ext cx="10515600" cy="102679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92D050"/>
                </a:solidFill>
                <a:latin typeface="Consolas" panose="020B0609020204030204" pitchFamily="49" charset="0"/>
                <a:cs typeface="Segoe UI" panose="020B0502040204020203" pitchFamily="34" charset="0"/>
              </a:rPr>
              <a:t>Community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4DE6-6E66-4542-8AA3-A684349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1"/>
            <a:ext cx="10515600" cy="43687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800" dirty="0"/>
              <a:t>Anyone can contribute a new hack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All content is available for sharing broadly to enable cloud architects and partners to re-deliver to their customers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800" dirty="0"/>
              <a:t>Built from the ground up to be delivered virtually with Microsoft Teams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FE331D8-1CDA-F4BE-C367-68F42FE276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4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4A688-77FE-4DC4-BA31-23C767349F49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gathering place. Kick-off &amp; stand-up meetings take place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1408F8-EB18-4929-BFA4-043801BE75B9}"/>
              </a:ext>
            </a:extLst>
          </p:cNvPr>
          <p:cNvSpPr/>
          <p:nvPr/>
        </p:nvSpPr>
        <p:spPr>
          <a:xfrm rot="10800000">
            <a:off x="2769325" y="3920715"/>
            <a:ext cx="187849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5AA27-1B2C-4E15-B067-95369051D808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400" dirty="0">
                <a:latin typeface="Consolas" panose="020B0609020204030204" pitchFamily="49" charset="0"/>
                <a:cs typeface="Segoe UI" panose="020B0502040204020203" pitchFamily="34" charset="0"/>
              </a:rPr>
              <a:t> way…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cs typeface="Segoe UI" panose="020B0502040204020203" pitchFamily="34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95FFC42B-293C-F3C4-FFE5-A78C5AAAB2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30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7717DBF-341B-4923-9B39-6DF33DC27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0" y="2321907"/>
            <a:ext cx="10791825" cy="3490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EFE816-76FB-4F6E-8563-9FEEBFB64488}"/>
              </a:ext>
            </a:extLst>
          </p:cNvPr>
          <p:cNvSpPr/>
          <p:nvPr/>
        </p:nvSpPr>
        <p:spPr>
          <a:xfrm>
            <a:off x="6282629" y="4475026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 needed for the hack, and THIS presentation HERE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CB3F8-2B84-44FC-883F-C6535FF203E2}"/>
              </a:ext>
            </a:extLst>
          </p:cNvPr>
          <p:cNvSpPr/>
          <p:nvPr/>
        </p:nvSpPr>
        <p:spPr>
          <a:xfrm rot="13956697">
            <a:off x="5736314" y="3451287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0B32F-6496-45E6-8547-66AC0B8148A3}"/>
              </a:ext>
            </a:extLst>
          </p:cNvPr>
          <p:cNvSpPr txBox="1"/>
          <p:nvPr/>
        </p:nvSpPr>
        <p:spPr>
          <a:xfrm>
            <a:off x="478053" y="453151"/>
            <a:ext cx="9526329" cy="8032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  <a:ea typeface="+mn-ea"/>
                <a:cs typeface="Segoe UI" panose="020B0502040204020203" pitchFamily="34" charset="0"/>
              </a:rPr>
              <a:t>We’re going to use Microsoft Teams in a different way…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nsolas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251B196-F984-BC21-3ED1-C80FCBDD9F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0"/>
            <a:ext cx="18288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85746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180</TotalTime>
  <Words>1581</Words>
  <Application>Microsoft Office PowerPoint</Application>
  <PresentationFormat>Widescreen</PresentationFormat>
  <Paragraphs>173</Paragraphs>
  <Slides>26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-apple-system</vt:lpstr>
      <vt:lpstr>Arial</vt:lpstr>
      <vt:lpstr>Calibri</vt:lpstr>
      <vt:lpstr>Candara</vt:lpstr>
      <vt:lpstr>Consolas</vt:lpstr>
      <vt:lpstr>Segoe UI</vt:lpstr>
      <vt:lpstr>Segoe UI Light</vt:lpstr>
      <vt:lpstr>Segoe UI Semibold</vt:lpstr>
      <vt:lpstr>Tech Computer 16x9</vt:lpstr>
      <vt:lpstr>Bronze Silver Gold Using Synapse and Databricks  Together with Delta Lake</vt:lpstr>
      <vt:lpstr>PowerPoint Presentation</vt:lpstr>
      <vt:lpstr>PowerPoint Presentation</vt:lpstr>
      <vt:lpstr>Community Driven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  <vt:lpstr>Bronze Silver Gold Using Synapse and Databricks </vt:lpstr>
      <vt:lpstr>Bronze Silver Gold Using Synapse and Databricks </vt:lpstr>
      <vt:lpstr>Bronze Silver Gold Using Synapse and Databricks </vt:lpstr>
      <vt:lpstr>Bronze Silver Gold Using Synapse and Databricks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Incremental Pipelines</dc:title>
  <dc:creator>Jack Bender</dc:creator>
  <cp:lastModifiedBy>Jack Bender</cp:lastModifiedBy>
  <cp:revision>25</cp:revision>
  <dcterms:created xsi:type="dcterms:W3CDTF">2022-01-19T16:20:40Z</dcterms:created>
  <dcterms:modified xsi:type="dcterms:W3CDTF">2022-11-12T22:13:18Z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